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6"/>
  </p:notesMasterIdLst>
  <p:sldIdLst>
    <p:sldId id="256" r:id="rId2"/>
    <p:sldId id="349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37" r:id="rId42"/>
    <p:sldId id="338" r:id="rId43"/>
    <p:sldId id="339" r:id="rId44"/>
    <p:sldId id="340" r:id="rId45"/>
    <p:sldId id="341" r:id="rId46"/>
    <p:sldId id="342" r:id="rId47"/>
    <p:sldId id="343" r:id="rId48"/>
    <p:sldId id="344" r:id="rId49"/>
    <p:sldId id="352" r:id="rId50"/>
    <p:sldId id="353" r:id="rId51"/>
    <p:sldId id="354" r:id="rId52"/>
    <p:sldId id="355" r:id="rId53"/>
    <p:sldId id="345" r:id="rId54"/>
    <p:sldId id="346" r:id="rId55"/>
    <p:sldId id="347" r:id="rId56"/>
    <p:sldId id="348" r:id="rId57"/>
    <p:sldId id="328" r:id="rId58"/>
    <p:sldId id="329" r:id="rId59"/>
    <p:sldId id="334" r:id="rId60"/>
    <p:sldId id="331" r:id="rId61"/>
    <p:sldId id="335" r:id="rId62"/>
    <p:sldId id="333" r:id="rId63"/>
    <p:sldId id="356" r:id="rId64"/>
    <p:sldId id="351" r:id="rId65"/>
  </p:sldIdLst>
  <p:sldSz cx="7559675" cy="532765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alibri Light" panose="020F0302020204030204" pitchFamily="34" charset="0"/>
      <p:regular r:id="rId71"/>
      <p:italic r:id="rId72"/>
    </p:embeddedFont>
    <p:embeddedFont>
      <p:font typeface="Marvel" pitchFamily="2" charset="0"/>
      <p:regular r:id="rId73"/>
    </p:embeddedFont>
    <p:embeddedFont>
      <p:font typeface="Ubuntu" panose="020B0504030602030204" pitchFamily="34" charset="0"/>
      <p:regular r:id="rId74"/>
      <p:bold r:id="rId75"/>
      <p:italic r:id="rId76"/>
      <p:boldItalic r:id="rId77"/>
    </p:embeddedFont>
    <p:embeddedFont>
      <p:font typeface="Ubuntu Light" panose="020B0304030602030204" pitchFamily="34" charset="0"/>
      <p:regular r:id="rId78"/>
      <p:italic r:id="rId7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32"/>
    <p:restoredTop sz="96327"/>
  </p:normalViewPr>
  <p:slideViewPr>
    <p:cSldViewPr snapToGrid="0" snapToObjects="1">
      <p:cViewPr varScale="1">
        <p:scale>
          <a:sx n="160" d="100"/>
          <a:sy n="160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77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80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0.fntdata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63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55045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10/07/2020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353180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MEDICION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0" y="1809759"/>
            <a:ext cx="6012615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DEL RESULTADO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Satisfaction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Feature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66D111-90B8-9B4E-938B-E7D9939AEC9E}"/>
              </a:ext>
            </a:extLst>
          </p:cNvPr>
          <p:cNvGrpSpPr/>
          <p:nvPr/>
        </p:nvGrpSpPr>
        <p:grpSpPr>
          <a:xfrm>
            <a:off x="883471" y="1832350"/>
            <a:ext cx="5792732" cy="1662950"/>
            <a:chOff x="821477" y="1802051"/>
            <a:chExt cx="5792732" cy="16629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4A1D98C-6844-1047-AE20-4C0289E1FAD6}"/>
                </a:ext>
              </a:extLst>
            </p:cNvPr>
            <p:cNvSpPr txBox="1"/>
            <p:nvPr/>
          </p:nvSpPr>
          <p:spPr>
            <a:xfrm>
              <a:off x="821477" y="1802051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Defect Trends</a:t>
              </a:r>
            </a:p>
          </p:txBody>
        </p:sp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5F898ECD-9A48-6344-B2A0-4E6E20AD0A1F}"/>
                </a:ext>
              </a:extLst>
            </p:cNvPr>
            <p:cNvSpPr/>
            <p:nvPr/>
          </p:nvSpPr>
          <p:spPr>
            <a:xfrm>
              <a:off x="2792914" y="2914811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D5DC2B01-F4DD-5542-A4AA-D948DBD925D5}"/>
                </a:ext>
              </a:extLst>
            </p:cNvPr>
            <p:cNvSpPr/>
            <p:nvPr/>
          </p:nvSpPr>
          <p:spPr>
            <a:xfrm>
              <a:off x="3442748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7F0C826D-9CAF-BE47-9C21-B43F1B78958E}"/>
                </a:ext>
              </a:extLst>
            </p:cNvPr>
            <p:cNvSpPr/>
            <p:nvPr/>
          </p:nvSpPr>
          <p:spPr>
            <a:xfrm>
              <a:off x="4092582" y="290503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Cost Ratio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Installed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Version Index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entrenamiento con sede en Holanda en una misión para ayudar a los profesionales a convertirse en facilitadores impresionantes de Scrum. Un facilitador de Scrum puede ser un maestro de Scrum, propietario de producto, desarrollador o líder. Los grandes facilitadores de Scrum entienden los valores y principios de Scrum y los usan para implementar eficazmente Scrum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super interactivas y siempre facilitado por dos formadores para maximizar sus objetivos de aprendizaje. Nuestros formadores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certificados por 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sus productos. Las mediciones pueden inspeccionarse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facilitador de Scrum, coloque las cuatro Áreas de Valor Clave (KVA) en una fila en el suelo (Valor actual, Tiempo de Mercado, Capacidad de Innovar y Valor No Realizado). Explique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Formar dos grupos y la mano de un grupo las tarjetas verdes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Invite a ambos grupos a discutir sus resultados y adaptar sus cartas. Asegúrese de que al final de esta ronda, las tarjetas KVM estén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examinar individualmente los KVM y seleccionar un KVM que atrajo su atención. (En este momento también se puede elegir un KVM que no sea EBM)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en grupos de cuatro. Pida a cada participante que explique por qué eligió su KVM en particular y colabore en cómo implementarlo. (En el caso de medidas que no sean de MBE, preste atención a que estas no son métricas de vanidad y analice las posibles trampas)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http://scrum.org/EBM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</a:t>
            </a:r>
            <a:r>
              <a:rPr lang="es-ES" sz="700">
                <a:solidFill>
                  <a:schemeClr val="bg1"/>
                </a:solidFill>
                <a:latin typeface="Ubuntu Light" panose="020B0304030602030204" pitchFamily="34" charset="0"/>
              </a:rPr>
              <a:t>(v1.0.1)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Scrum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Build &amp; Integration Frequency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Production Incident Trends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Stabilization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Period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Market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Share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Cycle Time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2076797" y="3029919"/>
            <a:ext cx="34820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Reveals the value that the product delivers to customers, today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45614"/>
            <a:ext cx="5792732" cy="1636421"/>
            <a:chOff x="883471" y="1743339"/>
            <a:chExt cx="5792732" cy="163642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43339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Time-to-Learn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57072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Employee Satisfaction</a:t>
              </a: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8B3ACB-CB70-4347-9147-436357820D7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ED8108-FDA4-3E46-8468-F32F3028F6A8}"/>
              </a:ext>
            </a:extLst>
          </p:cNvPr>
          <p:cNvGrpSpPr/>
          <p:nvPr/>
        </p:nvGrpSpPr>
        <p:grpSpPr>
          <a:xfrm>
            <a:off x="883471" y="1558795"/>
            <a:ext cx="5792732" cy="2210059"/>
            <a:chOff x="782731" y="1446612"/>
            <a:chExt cx="5792732" cy="22100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661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Usage 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1DD763D-2D80-0341-BBF5-1BE4D03E0B1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DACCB6B-E3C5-8144-96AD-E97A5E3DC292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B1B2D85-6356-1D48-84DB-1B9F95F87B2E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50385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98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2B6B288-828A-D846-8E95-B2F336AC960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397E4D-2ECB-654A-BB42-052B09C60867}"/>
              </a:ext>
            </a:extLst>
          </p:cNvPr>
          <p:cNvGrpSpPr/>
          <p:nvPr/>
        </p:nvGrpSpPr>
        <p:grpSpPr>
          <a:xfrm>
            <a:off x="883471" y="1546873"/>
            <a:ext cx="5792732" cy="2233904"/>
            <a:chOff x="774780" y="1510232"/>
            <a:chExt cx="5792732" cy="22339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780" y="151023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Revenue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 Employee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8E95E7A-6367-B749-ACAD-56949AE74303}"/>
                </a:ext>
              </a:extLst>
            </p:cNvPr>
            <p:cNvSpPr/>
            <p:nvPr/>
          </p:nvSpPr>
          <p:spPr>
            <a:xfrm>
              <a:off x="3060712" y="337998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C293A5-2C2E-3443-937B-03168DEC64A0}"/>
                </a:ext>
              </a:extLst>
            </p:cNvPr>
            <p:cNvSpPr/>
            <p:nvPr/>
          </p:nvSpPr>
          <p:spPr>
            <a:xfrm>
              <a:off x="3489041" y="337998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E7F1D3D-CBE3-504F-9E67-1287DBF150FF}"/>
                </a:ext>
              </a:extLst>
            </p:cNvPr>
            <p:cNvSpPr/>
            <p:nvPr/>
          </p:nvSpPr>
          <p:spPr>
            <a:xfrm>
              <a:off x="3917370" y="33799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507518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52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B49ADBA-1AE9-C141-8203-41C8CCC32B2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8C2D97-B31F-A443-8C09-D7B033974E51}"/>
              </a:ext>
            </a:extLst>
          </p:cNvPr>
          <p:cNvGrpSpPr/>
          <p:nvPr/>
        </p:nvGrpSpPr>
        <p:grpSpPr>
          <a:xfrm>
            <a:off x="883471" y="1555830"/>
            <a:ext cx="5792732" cy="2215989"/>
            <a:chOff x="782731" y="1440682"/>
            <a:chExt cx="5792732" cy="22159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4068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Frequency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DC8B98-F9B2-B546-8339-E15F909A01FB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1F4DC01-F055-E849-8058-821EF6BF1903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2F621B-BF71-FC4A-ACB1-F4A7241545D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7694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847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EFFB25-8CDC-344F-8D02-155D09741218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BF3484-2EDD-8243-A82D-802F04ED2EA4}"/>
              </a:ext>
            </a:extLst>
          </p:cNvPr>
          <p:cNvGrpSpPr/>
          <p:nvPr/>
        </p:nvGrpSpPr>
        <p:grpSpPr>
          <a:xfrm>
            <a:off x="883471" y="1578674"/>
            <a:ext cx="5792732" cy="2170302"/>
            <a:chOff x="782731" y="1486369"/>
            <a:chExt cx="5792732" cy="21703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2FECD-DABB-1340-A5D4-C463C1035B75}"/>
                </a:ext>
              </a:extLst>
            </p:cNvPr>
            <p:cNvSpPr txBox="1"/>
            <p:nvPr/>
          </p:nvSpPr>
          <p:spPr>
            <a:xfrm>
              <a:off x="782731" y="1486369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Mean Time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to Repair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8E8937-97FF-8A41-884B-A7A96E7A9C01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E5CBEA-24C1-8B4D-9704-2307EEE7584C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09463A-E65F-694C-A72D-09FFCC04DDA8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92139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69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5568D5-D429-D947-80DE-2A5E309168B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16E0CBF-53CB-5E4B-8BAE-86214A958466}"/>
              </a:ext>
            </a:extLst>
          </p:cNvPr>
          <p:cNvGrpSpPr/>
          <p:nvPr/>
        </p:nvGrpSpPr>
        <p:grpSpPr>
          <a:xfrm>
            <a:off x="833101" y="1759598"/>
            <a:ext cx="5893472" cy="1808454"/>
            <a:chOff x="782731" y="1625580"/>
            <a:chExt cx="5893472" cy="180845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625580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B7058D0-484F-7041-95AB-7E591285CA65}"/>
                </a:ext>
              </a:extLst>
            </p:cNvPr>
            <p:cNvSpPr txBox="1"/>
            <p:nvPr/>
          </p:nvSpPr>
          <p:spPr>
            <a:xfrm>
              <a:off x="782731" y="1978523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Lead Time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1EE0087-EF5B-A142-BB3A-13FB7CAF2828}"/>
                </a:ext>
              </a:extLst>
            </p:cNvPr>
            <p:cNvSpPr/>
            <p:nvPr/>
          </p:nvSpPr>
          <p:spPr>
            <a:xfrm>
              <a:off x="3068663" y="306988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1A41BCC-AB03-6A42-B29E-3A0767815FC9}"/>
                </a:ext>
              </a:extLst>
            </p:cNvPr>
            <p:cNvSpPr/>
            <p:nvPr/>
          </p:nvSpPr>
          <p:spPr>
            <a:xfrm>
              <a:off x="3496992" y="3069886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D29B014-7DD0-B64E-8669-A34A658FB868}"/>
                </a:ext>
              </a:extLst>
            </p:cNvPr>
            <p:cNvSpPr/>
            <p:nvPr/>
          </p:nvSpPr>
          <p:spPr>
            <a:xfrm>
              <a:off x="3925321" y="3069885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529465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61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B154A9-2B4F-C842-8772-D900D2DC33D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0EEFF9-5BFF-0C4A-9481-A20BE579B4CB}"/>
              </a:ext>
            </a:extLst>
          </p:cNvPr>
          <p:cNvGrpSpPr/>
          <p:nvPr/>
        </p:nvGrpSpPr>
        <p:grpSpPr>
          <a:xfrm>
            <a:off x="883471" y="1610483"/>
            <a:ext cx="5792732" cy="2106683"/>
            <a:chOff x="782731" y="1549988"/>
            <a:chExt cx="5792732" cy="21066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AD8DD6-9A60-8743-8085-537BCCE56AB6}"/>
                </a:ext>
              </a:extLst>
            </p:cNvPr>
            <p:cNvSpPr txBox="1"/>
            <p:nvPr/>
          </p:nvSpPr>
          <p:spPr>
            <a:xfrm>
              <a:off x="782731" y="1549988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Innovation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Rate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43A664-9637-2F49-808D-9A2F1D875DB0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FD1914-147A-814C-B2B8-1C48337415B1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3EDC96-8EC4-0B47-A041-3AFE2C68986F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4246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20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07FA702-B549-8B47-B360-0598DD5BE11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C70A03F-F298-AC40-99A9-F045809B2B77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On-Product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Index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DA0924D-78C5-5B47-B4BB-5D9CD1B268B3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5F616E-3884-194C-877E-D7A4DA555144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E613FD-056A-D343-BD9B-C709717234C2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61796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02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E56DD5-634B-6848-A248-9892ADFFC6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35A64A-AA7A-714E-9A2E-26607AAA8002}"/>
              </a:ext>
            </a:extLst>
          </p:cNvPr>
          <p:cNvGrpSpPr/>
          <p:nvPr/>
        </p:nvGrpSpPr>
        <p:grpSpPr>
          <a:xfrm>
            <a:off x="883471" y="1586629"/>
            <a:ext cx="5792732" cy="2154391"/>
            <a:chOff x="782731" y="1502280"/>
            <a:chExt cx="5792732" cy="215439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782731" y="1502280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Technical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Debt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3FB51E-232C-6746-A6BB-CCD934EE62FA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E67C4F7-76EC-A04E-8A10-797FFFCB7E0A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0BF99AA-F8D9-AC4D-9A99-9E4974F1978C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3962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358653" y="2983424"/>
            <a:ext cx="49183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Expresses the organization’s ability to quickly deliver new capabilities, services, or products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4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F616033-11DC-F247-B322-D23C66626F7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3783B8A-057E-8847-A5F9-66E9C395C45B}"/>
              </a:ext>
            </a:extLst>
          </p:cNvPr>
          <p:cNvGrpSpPr/>
          <p:nvPr/>
        </p:nvGrpSpPr>
        <p:grpSpPr>
          <a:xfrm>
            <a:off x="883471" y="825139"/>
            <a:ext cx="5792732" cy="3677371"/>
            <a:chOff x="883471" y="673017"/>
            <a:chExt cx="5792732" cy="36773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F29F9D5-B3D4-3946-BEBF-95420A2CE6E9}"/>
                </a:ext>
              </a:extLst>
            </p:cNvPr>
            <p:cNvSpPr txBox="1"/>
            <p:nvPr/>
          </p:nvSpPr>
          <p:spPr>
            <a:xfrm>
              <a:off x="883471" y="673017"/>
              <a:ext cx="579273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Active Code Branches / Time Spent Merging Branched Code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6CB132-B323-8640-8026-1DF125BD5E21}"/>
                </a:ext>
              </a:extLst>
            </p:cNvPr>
            <p:cNvSpPr/>
            <p:nvPr/>
          </p:nvSpPr>
          <p:spPr>
            <a:xfrm>
              <a:off x="3169403" y="398624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8D3FA5-1ABC-BF4A-B070-B50AE6AAE754}"/>
                </a:ext>
              </a:extLst>
            </p:cNvPr>
            <p:cNvSpPr/>
            <p:nvPr/>
          </p:nvSpPr>
          <p:spPr>
            <a:xfrm>
              <a:off x="3597732" y="398624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60A5B3C-4E14-2948-A0A7-F164D7F1B9A8}"/>
                </a:ext>
              </a:extLst>
            </p:cNvPr>
            <p:cNvSpPr/>
            <p:nvPr/>
          </p:nvSpPr>
          <p:spPr>
            <a:xfrm>
              <a:off x="4026061" y="398623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599582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213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3C6D795-2973-C64C-A34B-F08AF4C232D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CF62747-AE27-1345-A9B2-8EF946A58C98}"/>
              </a:ext>
            </a:extLst>
          </p:cNvPr>
          <p:cNvGrpSpPr/>
          <p:nvPr/>
        </p:nvGrpSpPr>
        <p:grpSpPr>
          <a:xfrm>
            <a:off x="883471" y="1181777"/>
            <a:ext cx="5792732" cy="2964095"/>
            <a:chOff x="782934" y="1099171"/>
            <a:chExt cx="5792732" cy="29640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B27107-884A-6843-9E91-CBFCA3A06FE0}"/>
                </a:ext>
              </a:extLst>
            </p:cNvPr>
            <p:cNvSpPr txBox="1"/>
            <p:nvPr/>
          </p:nvSpPr>
          <p:spPr>
            <a:xfrm>
              <a:off x="782934" y="1099171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Time Spent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Context-Switching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622133D-821F-9042-82D2-7097BAB6F7A1}"/>
                </a:ext>
              </a:extLst>
            </p:cNvPr>
            <p:cNvSpPr/>
            <p:nvPr/>
          </p:nvSpPr>
          <p:spPr>
            <a:xfrm>
              <a:off x="3068866" y="3699119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B30F5A1-32AE-0446-A82F-EE66CBA81BB0}"/>
                </a:ext>
              </a:extLst>
            </p:cNvPr>
            <p:cNvSpPr/>
            <p:nvPr/>
          </p:nvSpPr>
          <p:spPr>
            <a:xfrm>
              <a:off x="3497195" y="3699118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2F34D9-0C44-4542-A373-43230FF10FFA}"/>
                </a:ext>
              </a:extLst>
            </p:cNvPr>
            <p:cNvSpPr/>
            <p:nvPr/>
          </p:nvSpPr>
          <p:spPr>
            <a:xfrm>
              <a:off x="3925524" y="3699117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476476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91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3BFEE0C-2D0D-C841-B46A-26120CB54DE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C9E60C-7C58-D74A-8F1E-F55AF946FBDD}"/>
              </a:ext>
            </a:extLst>
          </p:cNvPr>
          <p:cNvGrpSpPr/>
          <p:nvPr/>
        </p:nvGrpSpPr>
        <p:grpSpPr>
          <a:xfrm>
            <a:off x="883471" y="1574702"/>
            <a:ext cx="5792732" cy="2178245"/>
            <a:chOff x="782731" y="1478426"/>
            <a:chExt cx="5792732" cy="2178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DDF276-A1EB-B640-B158-2553E38C1619}"/>
                </a:ext>
              </a:extLst>
            </p:cNvPr>
            <p:cNvSpPr txBox="1"/>
            <p:nvPr/>
          </p:nvSpPr>
          <p:spPr>
            <a:xfrm>
              <a:off x="782731" y="147842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Customer or User Satisfaction Gap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7680971-54DC-AD49-A5DC-1784704265CD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51EDF79-7F90-DB4F-BE6A-5DEC5CB5943E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3ED3F5F-1A0A-684B-95C0-7BC1EBF13377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503983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6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Ubuntu" panose="020B0504030602030204" pitchFamily="34" charset="0"/>
              </a:rPr>
              <a:t>No </a:t>
            </a:r>
            <a:r>
              <a:rPr lang="en-US" sz="5000" b="1" dirty="0" err="1">
                <a:latin typeface="Ubuntu" panose="020B0504030602030204" pitchFamily="34" charset="0"/>
              </a:rPr>
              <a:t>miden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producción</a:t>
            </a:r>
            <a:r>
              <a:rPr lang="en-NL" sz="5000" b="1" dirty="0">
                <a:latin typeface="Ubuntu" panose="020B0504030602030204" pitchFamily="34" charset="0"/>
              </a:rPr>
              <a:t>. </a:t>
            </a:r>
            <a:r>
              <a:rPr lang="en-US" sz="5000" b="1" dirty="0" err="1">
                <a:latin typeface="Ubuntu" panose="020B0504030602030204" pitchFamily="34" charset="0"/>
              </a:rPr>
              <a:t>Medir</a:t>
            </a:r>
            <a:r>
              <a:rPr lang="en-US" sz="5000" b="1" dirty="0">
                <a:latin typeface="Ubuntu" panose="020B0504030602030204" pitchFamily="34" charset="0"/>
              </a:rPr>
              <a:t> los </a:t>
            </a:r>
            <a:r>
              <a:rPr lang="en-US" sz="5000" b="1" dirty="0" err="1">
                <a:latin typeface="Ubuntu" panose="020B0504030602030204" pitchFamily="34" charset="0"/>
              </a:rPr>
              <a:t>resultados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latin typeface="Ubuntu" panose="020B0504030602030204" pitchFamily="34" charset="0"/>
              </a:rPr>
              <a:t>No se trata de las métricas</a:t>
            </a:r>
            <a:r>
              <a:rPr lang="en-NL" sz="5000" b="1" dirty="0">
                <a:latin typeface="Ubuntu" panose="020B0504030602030204" pitchFamily="34" charset="0"/>
              </a:rPr>
              <a:t>, </a:t>
            </a:r>
            <a:r>
              <a:rPr lang="en-US" sz="5000" b="1" dirty="0" err="1">
                <a:latin typeface="Ubuntu" panose="020B0504030602030204" pitchFamily="34" charset="0"/>
              </a:rPr>
              <a:t>pero</a:t>
            </a:r>
            <a:r>
              <a:rPr lang="en-US" sz="5000" b="1" dirty="0">
                <a:latin typeface="Ubuntu" panose="020B0504030602030204" pitchFamily="34" charset="0"/>
              </a:rPr>
              <a:t> </a:t>
            </a:r>
            <a:r>
              <a:rPr lang="en-US" sz="5000" b="1" dirty="0" err="1">
                <a:latin typeface="Ubuntu" panose="020B0504030602030204" pitchFamily="34" charset="0"/>
              </a:rPr>
              <a:t>sobre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conversación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>
                <a:latin typeface="Ubuntu" panose="020B0504030602030204" pitchFamily="34" charset="0"/>
              </a:rPr>
              <a:t>Aprende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más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sobre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US" sz="5000" dirty="0" err="1">
                <a:latin typeface="Ubuntu" panose="020B0504030602030204" pitchFamily="34" charset="0"/>
              </a:rPr>
              <a:t>en</a:t>
            </a:r>
            <a:endParaRPr lang="en-NL" sz="5000" dirty="0">
              <a:latin typeface="Ubuntu" panose="020B0504030602030204" pitchFamily="34" charset="0"/>
            </a:endParaRP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433485" y="173949"/>
            <a:ext cx="6416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000" b="1" dirty="0">
                <a:latin typeface="Ubuntu" panose="020B0504030602030204" pitchFamily="34" charset="0"/>
              </a:rPr>
              <a:t>EBM suggested cheat sheet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Source: EBM guide, http://scrum.org/EBM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D75A12-8D57-1D4E-AB48-B43CCF0C5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4" y="3468669"/>
            <a:ext cx="3541363" cy="161998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ED4AB1-FB9F-6540-BB0C-BCEA676A3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481" y="652043"/>
            <a:ext cx="3467866" cy="2738642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E0C25F-91C9-5D48-B2A3-7EEADD781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634" y="652043"/>
            <a:ext cx="3669659" cy="3248182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60B376-714B-B14D-8396-DA0BFF861E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351" y="3943357"/>
            <a:ext cx="3628531" cy="81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68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1674"/>
            <a:chOff x="394567" y="1604155"/>
            <a:chExt cx="8604506" cy="218167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931029" y="3385719"/>
              <a:ext cx="36976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Expresses the ability of a product development organization to </a:t>
              </a:r>
            </a:p>
            <a:p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deliver new capabilities that might better meet customer needs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569862" y="2992265"/>
            <a:ext cx="4620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Suggests the potential future value that could be realized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if the organization could perfectly meet the needs of all potential customers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655</Words>
  <Application>Microsoft Macintosh PowerPoint</Application>
  <PresentationFormat>Custom</PresentationFormat>
  <Paragraphs>77</Paragraphs>
  <Slides>64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Arial</vt:lpstr>
      <vt:lpstr>Marvel</vt:lpstr>
      <vt:lpstr>Calibri Light</vt:lpstr>
      <vt:lpstr>Ubuntu</vt:lpstr>
      <vt:lpstr>Ubuntu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 (Prowareness We On)</cp:lastModifiedBy>
  <cp:revision>234</cp:revision>
  <dcterms:created xsi:type="dcterms:W3CDTF">2020-03-02T18:23:14Z</dcterms:created>
  <dcterms:modified xsi:type="dcterms:W3CDTF">2020-07-10T10:27:10Z</dcterms:modified>
</cp:coreProperties>
</file>

<file path=docProps/thumbnail.jpeg>
</file>